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Roboto Medium"/>
      <p:regular r:id="rId15"/>
    </p:embeddedFont>
    <p:embeddedFont>
      <p:font typeface="Roboto Medium"/>
      <p:regular r:id="rId16"/>
    </p:embeddedFont>
    <p:embeddedFont>
      <p:font typeface="Roboto Medium"/>
      <p:regular r:id="rId17"/>
    </p:embeddedFont>
    <p:embeddedFont>
      <p:font typeface="Roboto Medium"/>
      <p:regular r:id="rId18"/>
    </p:embeddedFont>
    <p:embeddedFont>
      <p:font typeface="Roboto"/>
      <p:regular r:id="rId19"/>
    </p:embeddedFont>
    <p:embeddedFont>
      <p:font typeface="Roboto"/>
      <p:regular r:id="rId20"/>
    </p:embeddedFont>
    <p:embeddedFont>
      <p:font typeface="Roboto"/>
      <p:regular r:id="rId21"/>
    </p:embeddedFont>
    <p:embeddedFont>
      <p:font typeface="Roboto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1247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Operatore Economico Autorizzato (AEO)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47019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 riconoscimento che apre le porte al commercio internazionale semplificato. Lo status AEO rappresenta un vantaggio competitivo per le imprese che operano nel commercio globale.</a:t>
            </a:r>
            <a:endParaRPr lang="en-US" sz="17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5069205"/>
            <a:ext cx="1230749" cy="119264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585561" y="5018127"/>
            <a:ext cx="577215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Service Group Srl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2585561" y="5585103"/>
            <a:ext cx="577215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065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Cos'è l'AEO?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75546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78860" y="279796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8333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Definizione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323749"/>
            <a:ext cx="28994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 soggetto riconosciuto dalle autorità doganali per affidabilità e conformità normativa.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713803" y="275546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98874" y="279796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50919" y="28333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Finalità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50919" y="3323749"/>
            <a:ext cx="28994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Semplificare le procedure doganali e migliorare la sicurezza della catena logistica.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2289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78860" y="527149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068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Valore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797272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Rappresenta un "marchio di qualità" nelle operazioni commerciali internazionali.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68956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Tipologie di Autorizzazione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AEOC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Semplificazioni Doganali. Offre procedure doganali agevolate e trattamento prioritario.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AEOS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Sicurezza. Garantisce agevolazioni nei controlli di sicurezza delle merci.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Combinazione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Possibilità di ottenere entrambe le autorizzazioni per massimizzare i vantaggi.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545" y="584359"/>
            <a:ext cx="7019449" cy="630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50"/>
              </a:lnSpc>
              <a:buNone/>
            </a:pPr>
            <a:r>
              <a:rPr lang="en-US" sz="39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Requisiti per Ottenere lo Status</a:t>
            </a:r>
            <a:endParaRPr lang="en-US" sz="3950" dirty="0"/>
          </a:p>
        </p:txBody>
      </p:sp>
      <p:sp>
        <p:nvSpPr>
          <p:cNvPr id="3" name="Shape 1"/>
          <p:cNvSpPr/>
          <p:nvPr/>
        </p:nvSpPr>
        <p:spPr>
          <a:xfrm>
            <a:off x="7303770" y="1618655"/>
            <a:ext cx="22860" cy="6026468"/>
          </a:xfrm>
          <a:prstGeom prst="roundRect">
            <a:avLst>
              <a:gd name="adj" fmla="val 370841"/>
            </a:avLst>
          </a:prstGeom>
          <a:solidFill>
            <a:srgbClr val="313E80"/>
          </a:solidFill>
          <a:ln/>
        </p:spPr>
      </p:sp>
      <p:sp>
        <p:nvSpPr>
          <p:cNvPr id="4" name="Shape 2"/>
          <p:cNvSpPr/>
          <p:nvPr/>
        </p:nvSpPr>
        <p:spPr>
          <a:xfrm>
            <a:off x="6505575" y="1834277"/>
            <a:ext cx="605433" cy="22860"/>
          </a:xfrm>
          <a:prstGeom prst="roundRect">
            <a:avLst>
              <a:gd name="adj" fmla="val 370841"/>
            </a:avLst>
          </a:prstGeom>
          <a:solidFill>
            <a:srgbClr val="313E80"/>
          </a:solidFill>
          <a:ln/>
        </p:spPr>
      </p:sp>
      <p:sp>
        <p:nvSpPr>
          <p:cNvPr id="5" name="Shape 3"/>
          <p:cNvSpPr/>
          <p:nvPr/>
        </p:nvSpPr>
        <p:spPr>
          <a:xfrm>
            <a:off x="7088148" y="1618655"/>
            <a:ext cx="454104" cy="454104"/>
          </a:xfrm>
          <a:prstGeom prst="roundRect">
            <a:avLst>
              <a:gd name="adj" fmla="val 18668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163872" y="1656517"/>
            <a:ext cx="302657" cy="378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1</a:t>
            </a:r>
            <a:endParaRPr lang="en-US" sz="2350" dirty="0"/>
          </a:p>
        </p:txBody>
      </p:sp>
      <p:sp>
        <p:nvSpPr>
          <p:cNvPr id="7" name="Text 5"/>
          <p:cNvSpPr/>
          <p:nvPr/>
        </p:nvSpPr>
        <p:spPr>
          <a:xfrm>
            <a:off x="3783092" y="1687949"/>
            <a:ext cx="2522934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Conformità normativa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743545" y="2124313"/>
            <a:ext cx="5562481" cy="645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Assenza di violazioni gravi o ripetute delle normative doganali e fiscali.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519392" y="3045262"/>
            <a:ext cx="605433" cy="22860"/>
          </a:xfrm>
          <a:prstGeom prst="roundRect">
            <a:avLst>
              <a:gd name="adj" fmla="val 370841"/>
            </a:avLst>
          </a:prstGeom>
          <a:solidFill>
            <a:srgbClr val="313E80"/>
          </a:solidFill>
          <a:ln/>
        </p:spPr>
      </p:sp>
      <p:sp>
        <p:nvSpPr>
          <p:cNvPr id="10" name="Shape 8"/>
          <p:cNvSpPr/>
          <p:nvPr/>
        </p:nvSpPr>
        <p:spPr>
          <a:xfrm>
            <a:off x="7088148" y="2829639"/>
            <a:ext cx="454104" cy="454104"/>
          </a:xfrm>
          <a:prstGeom prst="roundRect">
            <a:avLst>
              <a:gd name="adj" fmla="val 18668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163872" y="2867501"/>
            <a:ext cx="302657" cy="378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2</a:t>
            </a:r>
            <a:endParaRPr lang="en-US" sz="2350" dirty="0"/>
          </a:p>
        </p:txBody>
      </p:sp>
      <p:sp>
        <p:nvSpPr>
          <p:cNvPr id="12" name="Text 10"/>
          <p:cNvSpPr/>
          <p:nvPr/>
        </p:nvSpPr>
        <p:spPr>
          <a:xfrm>
            <a:off x="8324374" y="2898934"/>
            <a:ext cx="2522934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Sistema gestionale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8324374" y="3335298"/>
            <a:ext cx="5562481" cy="645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Scritture commerciali adeguate e registri dei trasporti accurati.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6505575" y="4089083"/>
            <a:ext cx="605433" cy="22860"/>
          </a:xfrm>
          <a:prstGeom prst="roundRect">
            <a:avLst>
              <a:gd name="adj" fmla="val 370841"/>
            </a:avLst>
          </a:prstGeom>
          <a:solidFill>
            <a:srgbClr val="313E80"/>
          </a:solidFill>
          <a:ln/>
        </p:spPr>
      </p:sp>
      <p:sp>
        <p:nvSpPr>
          <p:cNvPr id="15" name="Shape 13"/>
          <p:cNvSpPr/>
          <p:nvPr/>
        </p:nvSpPr>
        <p:spPr>
          <a:xfrm>
            <a:off x="7088148" y="3873460"/>
            <a:ext cx="454104" cy="454104"/>
          </a:xfrm>
          <a:prstGeom prst="roundRect">
            <a:avLst>
              <a:gd name="adj" fmla="val 18668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163872" y="3911322"/>
            <a:ext cx="302657" cy="378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3</a:t>
            </a:r>
            <a:endParaRPr lang="en-US" sz="2350" dirty="0"/>
          </a:p>
        </p:txBody>
      </p:sp>
      <p:sp>
        <p:nvSpPr>
          <p:cNvPr id="17" name="Text 15"/>
          <p:cNvSpPr/>
          <p:nvPr/>
        </p:nvSpPr>
        <p:spPr>
          <a:xfrm>
            <a:off x="3783092" y="3942755"/>
            <a:ext cx="2522934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Solvibilità</a:t>
            </a:r>
            <a:endParaRPr lang="en-US" sz="1950" dirty="0"/>
          </a:p>
        </p:txBody>
      </p:sp>
      <p:sp>
        <p:nvSpPr>
          <p:cNvPr id="18" name="Text 16"/>
          <p:cNvSpPr/>
          <p:nvPr/>
        </p:nvSpPr>
        <p:spPr>
          <a:xfrm>
            <a:off x="743545" y="4379119"/>
            <a:ext cx="5562481" cy="645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Capacità finanziaria di rispettare gli impegni economici assunti.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7519392" y="5132903"/>
            <a:ext cx="605433" cy="22860"/>
          </a:xfrm>
          <a:prstGeom prst="roundRect">
            <a:avLst>
              <a:gd name="adj" fmla="val 370841"/>
            </a:avLst>
          </a:prstGeom>
          <a:solidFill>
            <a:srgbClr val="313E80"/>
          </a:solidFill>
          <a:ln/>
        </p:spPr>
      </p:sp>
      <p:sp>
        <p:nvSpPr>
          <p:cNvPr id="20" name="Shape 18"/>
          <p:cNvSpPr/>
          <p:nvPr/>
        </p:nvSpPr>
        <p:spPr>
          <a:xfrm>
            <a:off x="7088148" y="4917281"/>
            <a:ext cx="454104" cy="454104"/>
          </a:xfrm>
          <a:prstGeom prst="roundRect">
            <a:avLst>
              <a:gd name="adj" fmla="val 18668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163872" y="4955143"/>
            <a:ext cx="302657" cy="378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4</a:t>
            </a:r>
            <a:endParaRPr lang="en-US" sz="2350" dirty="0"/>
          </a:p>
        </p:txBody>
      </p:sp>
      <p:sp>
        <p:nvSpPr>
          <p:cNvPr id="22" name="Text 20"/>
          <p:cNvSpPr/>
          <p:nvPr/>
        </p:nvSpPr>
        <p:spPr>
          <a:xfrm>
            <a:off x="8324374" y="4986576"/>
            <a:ext cx="3025021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Competenza professionale</a:t>
            </a:r>
            <a:endParaRPr lang="en-US" sz="1950" dirty="0"/>
          </a:p>
        </p:txBody>
      </p:sp>
      <p:sp>
        <p:nvSpPr>
          <p:cNvPr id="23" name="Text 21"/>
          <p:cNvSpPr/>
          <p:nvPr/>
        </p:nvSpPr>
        <p:spPr>
          <a:xfrm>
            <a:off x="8324374" y="5422940"/>
            <a:ext cx="5562481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Qualifiche professionali connesse all'attività svolta.</a:t>
            </a:r>
            <a:endParaRPr lang="en-US" sz="1550" dirty="0"/>
          </a:p>
        </p:txBody>
      </p:sp>
      <p:sp>
        <p:nvSpPr>
          <p:cNvPr id="24" name="Shape 22"/>
          <p:cNvSpPr/>
          <p:nvPr/>
        </p:nvSpPr>
        <p:spPr>
          <a:xfrm>
            <a:off x="6505575" y="6176724"/>
            <a:ext cx="605433" cy="22860"/>
          </a:xfrm>
          <a:prstGeom prst="roundRect">
            <a:avLst>
              <a:gd name="adj" fmla="val 370841"/>
            </a:avLst>
          </a:prstGeom>
          <a:solidFill>
            <a:srgbClr val="313E80"/>
          </a:solidFill>
          <a:ln/>
        </p:spPr>
      </p:sp>
      <p:sp>
        <p:nvSpPr>
          <p:cNvPr id="25" name="Shape 23"/>
          <p:cNvSpPr/>
          <p:nvPr/>
        </p:nvSpPr>
        <p:spPr>
          <a:xfrm>
            <a:off x="7088148" y="5961102"/>
            <a:ext cx="454104" cy="454104"/>
          </a:xfrm>
          <a:prstGeom prst="roundRect">
            <a:avLst>
              <a:gd name="adj" fmla="val 18668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163872" y="5998964"/>
            <a:ext cx="302657" cy="378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5</a:t>
            </a:r>
            <a:endParaRPr lang="en-US" sz="2350" dirty="0"/>
          </a:p>
        </p:txBody>
      </p:sp>
      <p:sp>
        <p:nvSpPr>
          <p:cNvPr id="27" name="Text 25"/>
          <p:cNvSpPr/>
          <p:nvPr/>
        </p:nvSpPr>
        <p:spPr>
          <a:xfrm>
            <a:off x="3783092" y="6030397"/>
            <a:ext cx="2522934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Sicurezza</a:t>
            </a:r>
            <a:endParaRPr lang="en-US" sz="1950" dirty="0"/>
          </a:p>
        </p:txBody>
      </p:sp>
      <p:sp>
        <p:nvSpPr>
          <p:cNvPr id="28" name="Text 26"/>
          <p:cNvSpPr/>
          <p:nvPr/>
        </p:nvSpPr>
        <p:spPr>
          <a:xfrm>
            <a:off x="743545" y="6466761"/>
            <a:ext cx="5562481" cy="645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Controlli accessi, logistica sicura e corretta gestione del personale.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09149"/>
            <a:ext cx="66334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Vantaggi dello Status AEO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185808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2651879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Controlli ridotti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142298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Minore frequenza di ispezioni fisiche e documentali alle frontiere.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493" y="185808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93493" y="2651879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Priorità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893493" y="3142298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Trattamento prioritario delle spedizioni con sdoganamento accelerato.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795" y="185808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06795" y="2651879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Semplificazioni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06795" y="3142298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Procedure doganali semplificate e dichiarazioni pre-partenza agevolate.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5047536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280190" y="5841325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Riconoscimento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6280190" y="6331744"/>
            <a:ext cx="23298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Reciprocità con paesi terzi per facilitare il commercio globale.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04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5098" y="3421142"/>
            <a:ext cx="5722144" cy="700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Procedura di Domanda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85098" y="5467945"/>
            <a:ext cx="3012638" cy="224314"/>
          </a:xfrm>
          <a:prstGeom prst="roundRect">
            <a:avLst>
              <a:gd name="adj" fmla="val 4200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85098" y="6028730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Presentazione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85098" y="6513671"/>
            <a:ext cx="3012638" cy="1076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Invio della domanda alle autorità doganali del proprio Stato membro.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134207" y="5131475"/>
            <a:ext cx="3012758" cy="224314"/>
          </a:xfrm>
          <a:prstGeom prst="roundRect">
            <a:avLst>
              <a:gd name="adj" fmla="val 4200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34207" y="5692259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Autovalutazione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134207" y="6177201"/>
            <a:ext cx="3012758" cy="1435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Compilazione del questionario di autovalutazione fornito dalle autorità.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483435" y="4795004"/>
            <a:ext cx="3012638" cy="224314"/>
          </a:xfrm>
          <a:prstGeom prst="roundRect">
            <a:avLst>
              <a:gd name="adj" fmla="val 4200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483435" y="5355788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Valutazione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83435" y="5840730"/>
            <a:ext cx="3012638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Esame della domanda con criteri adattati per le PMI.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832544" y="4458533"/>
            <a:ext cx="3012758" cy="224314"/>
          </a:xfrm>
          <a:prstGeom prst="roundRect">
            <a:avLst>
              <a:gd name="adj" fmla="val 4200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832544" y="5019318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Rilascio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832544" y="5504259"/>
            <a:ext cx="3012758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Ottenimento del certificato dopo la verifica dei requisiti.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Impatto sul Business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Risparmio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Riduzione dei costi operativi legati allo sdoganamento delle merci.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15633" y="335399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Affidabilità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Maggiore prevedibilità nei tempi di consegna delle merci.</a:t>
            </a:r>
            <a:endParaRPr lang="en-US" sz="175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75201" y="335399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Prestigio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Riconoscimento di affidabilità che valorizza l'immagine aziendale.</a:t>
            </a:r>
            <a:endParaRPr lang="en-US" sz="175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275201" y="5613559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Competitività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Vantaggio strategico rispetto ai concorrenti non certificati.</a:t>
            </a:r>
            <a:endParaRPr lang="en-US" sz="1750" dirty="0"/>
          </a:p>
        </p:txBody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015633" y="5613559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4</a:t>
            </a:r>
            <a:endParaRPr lang="en-US" sz="2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10320"/>
            <a:ext cx="68665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Consulenza Personalizzata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59261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8936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Valutazione su misura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384113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Service Group Srl offre analisi specifiche tarate sulle caratteristiche della vostra azienda.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59261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28936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Supporto completo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384113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Assistenza durante tutto il processo di certificazione AEO.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296972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5314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Contattaci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021824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 maggiori informazioni: info@serviceg.eu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2025-05-21T20:10:39Z</dcterms:created>
  <dcterms:modified xsi:type="dcterms:W3CDTF">2025-05-21T20:10:39Z</dcterms:modified>
</cp:coreProperties>
</file>